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4"/>
  </p:notesMasterIdLst>
  <p:sldIdLst>
    <p:sldId id="256" r:id="rId2"/>
    <p:sldId id="257" r:id="rId3"/>
    <p:sldId id="273" r:id="rId4"/>
    <p:sldId id="258" r:id="rId5"/>
    <p:sldId id="272" r:id="rId6"/>
    <p:sldId id="260" r:id="rId7"/>
    <p:sldId id="263" r:id="rId8"/>
    <p:sldId id="266" r:id="rId9"/>
    <p:sldId id="262" r:id="rId10"/>
    <p:sldId id="264" r:id="rId11"/>
    <p:sldId id="275" r:id="rId12"/>
    <p:sldId id="271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ato" panose="020B0604020202020204" charset="0"/>
      <p:regular r:id="rId19"/>
      <p:bold r:id="rId20"/>
      <p:italic r:id="rId21"/>
      <p:boldItalic r:id="rId22"/>
    </p:embeddedFont>
    <p:embeddedFont>
      <p:font typeface="Raleway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64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43" autoAdjust="0"/>
  </p:normalViewPr>
  <p:slideViewPr>
    <p:cSldViewPr snapToGrid="0">
      <p:cViewPr varScale="1">
        <p:scale>
          <a:sx n="105" d="100"/>
          <a:sy n="105" d="100"/>
        </p:scale>
        <p:origin x="78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c833349e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c833349e9_1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ac833349e9_1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c833349e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c833349e9_1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ac833349e9_1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28530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4287a7896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4287a7896_1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54287a7896_1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4107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c833349e9_1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c833349e9_1_6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ac833349e9_1_6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c833349e9_1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c833349e9_1_6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ac833349e9_1_6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9345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c9cfbd6e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c9cfbd6ef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ook petities Vernederlandsing UGent : gedrukt + geschreven</a:t>
            </a:r>
            <a:endParaRPr/>
          </a:p>
        </p:txBody>
      </p:sp>
      <p:sp>
        <p:nvSpPr>
          <p:cNvPr id="119" name="Google Shape;119;gac9cfbd6ef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c833349e9_1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c833349e9_1_6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ac833349e9_1_6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0012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c833349e9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c833349e9_1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Hoe doet madoc dat?</a:t>
            </a:r>
            <a:endParaRPr/>
          </a:p>
        </p:txBody>
      </p:sp>
      <p:sp>
        <p:nvSpPr>
          <p:cNvPr id="142" name="Google Shape;142;gac833349e9_1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c833349e9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c833349e9_1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Een voorbeeld van een capture model waarmee Personen kunnen geannoteerd worden.</a:t>
            </a:r>
            <a:endParaRPr/>
          </a:p>
        </p:txBody>
      </p:sp>
      <p:sp>
        <p:nvSpPr>
          <p:cNvPr id="170" name="Google Shape;170;gac833349e9_1_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c9cfbd6ef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c9cfbd6ef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ac9cfbd6ef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3" name="Google Shape;7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11"/>
          <p:cNvSpPr txBox="1">
            <a:spLocks noGrp="1"/>
          </p:cNvSpPr>
          <p:nvPr>
            <p:ph type="title" hasCustomPrompt="1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Photo">
  <p:cSld name="Title and Photo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  <p:sp>
        <p:nvSpPr>
          <p:cNvPr id="85" name="Google Shape;85;p13"/>
          <p:cNvSpPr>
            <a:spLocks noGrp="1"/>
          </p:cNvSpPr>
          <p:nvPr>
            <p:ph type="pic" idx="2"/>
          </p:nvPr>
        </p:nvSpPr>
        <p:spPr>
          <a:xfrm>
            <a:off x="669443" y="964406"/>
            <a:ext cx="10884900" cy="45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 and Photo">
  <p:cSld name="Title, Text and Photo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4"/>
          <p:cNvSpPr>
            <a:spLocks noGrp="1"/>
          </p:cNvSpPr>
          <p:nvPr>
            <p:ph type="pic" idx="2"/>
          </p:nvPr>
        </p:nvSpPr>
        <p:spPr>
          <a:xfrm>
            <a:off x="7105117" y="964630"/>
            <a:ext cx="4430100" cy="45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ldNum" idx="12"/>
          </p:nvPr>
        </p:nvSpPr>
        <p:spPr>
          <a:xfrm>
            <a:off x="10962754" y="6292057"/>
            <a:ext cx="648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1E64C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1E64C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1E64C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1E64C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1E64C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1E64C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1E64C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1E64C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1E64C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587725" y="839787"/>
            <a:ext cx="5936100" cy="47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  <a:defRPr/>
            </a:lvl1pPr>
            <a:lvl2pPr marL="914400" lvl="1" indent="-381000" algn="l" rtl="0">
              <a:lnSpc>
                <a:spcPct val="12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/>
            </a:lvl2pPr>
            <a:lvl3pPr marL="1371600" lvl="2" indent="-355600" algn="l" rtl="0">
              <a:lnSpc>
                <a:spcPct val="12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 type="obj">
  <p:cSld name="OBJEC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222125" y="-31650"/>
            <a:ext cx="102516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972600" y="1264971"/>
            <a:ext cx="10251600" cy="452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2" name="Google Shape;3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1" name="Google Shape;41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8" name="Google Shape;48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8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55" name="Google Shape;55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2" name="Google Shape;62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2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238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vy.Verbeke@ugent.b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meka.ugent.be/interieurdesign/s/plaatsdelic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meka.ugent.be/interieurdesign/s/plaatsdelic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ghentcdh.ugent.be/projects/papa-mfumueto-comics-projec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51225" y="562782"/>
            <a:ext cx="11740775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4400"/>
            </a:pPr>
            <a:r>
              <a:rPr lang="nl-BE" sz="4000">
                <a:latin typeface="Lato"/>
                <a:ea typeface="Lato"/>
                <a:cs typeface="Lato"/>
                <a:sym typeface="Lato"/>
              </a:rPr>
              <a:t>MADOC  - Transcription and annotation platform</a:t>
            </a:r>
            <a:br>
              <a:rPr lang="nl-BE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65165" y="6148617"/>
            <a:ext cx="1145499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nl-BE" sz="2400">
                <a:latin typeface="Lato"/>
                <a:ea typeface="Lato"/>
                <a:cs typeface="Lato"/>
                <a:sym typeface="Lato"/>
              </a:rPr>
              <a:t>Ghent Centre for Digital Humanities (Ghent University) - </a:t>
            </a:r>
            <a:r>
              <a:rPr lang="nl-BE" sz="2400" u="sng">
                <a:solidFill>
                  <a:srgbClr val="1E64C8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Davy.Verbeke@UGent.be</a:t>
            </a:r>
            <a:endParaRPr sz="2400">
              <a:solidFill>
                <a:srgbClr val="1E64C8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" name="Google Shape;109;p1" descr="IIIF Week 2020 - Digital scholarship blog">
            <a:extLst>
              <a:ext uri="{FF2B5EF4-FFF2-40B4-BE49-F238E27FC236}">
                <a16:creationId xmlns:a16="http://schemas.microsoft.com/office/drawing/2014/main" id="{D367A92B-CC2C-459F-B04F-05DAA1FF815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33979" y="2013526"/>
            <a:ext cx="3763694" cy="14154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1105AA7-DDA3-4AAB-B7A7-09BB2B786CEC}"/>
              </a:ext>
            </a:extLst>
          </p:cNvPr>
          <p:cNvSpPr txBox="1"/>
          <p:nvPr/>
        </p:nvSpPr>
        <p:spPr>
          <a:xfrm>
            <a:off x="7707870" y="4058050"/>
            <a:ext cx="42439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4800">
                <a:latin typeface="Lato" panose="020B0604020202020204" charset="0"/>
              </a:rPr>
              <a:t>&amp; </a:t>
            </a:r>
            <a:r>
              <a:rPr lang="nl-BE" sz="5400" b="1">
                <a:latin typeface="Lato" panose="020B0604020202020204" charset="0"/>
              </a:rPr>
              <a:t>CONGO COMICS </a:t>
            </a:r>
            <a:endParaRPr lang="nl-BE" sz="4800" b="1">
              <a:latin typeface="Lato" panose="020B0604020202020204" charset="0"/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5310E496-4DF1-418A-A673-095E633F3F8C}"/>
              </a:ext>
            </a:extLst>
          </p:cNvPr>
          <p:cNvSpPr txBox="1"/>
          <p:nvPr/>
        </p:nvSpPr>
        <p:spPr>
          <a:xfrm>
            <a:off x="7359294" y="1484507"/>
            <a:ext cx="4467541" cy="454312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endParaRPr lang="nl-BE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BF3BD02-F635-4664-B16B-3F77C30A1D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165" y="1470394"/>
            <a:ext cx="6515421" cy="45572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222125" y="-31650"/>
            <a:ext cx="1172973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nl-BE"/>
              <a:t>5. WORKFLOW: review, correct, merge, approve (teacher-admin)</a:t>
            </a:r>
            <a:endParaRPr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87B77375-A3DC-4B62-BF33-F83166491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23648"/>
            <a:ext cx="12192000" cy="5501020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A503258A-6717-404D-B6F8-7A40702F6B75}"/>
              </a:ext>
            </a:extLst>
          </p:cNvPr>
          <p:cNvSpPr txBox="1"/>
          <p:nvPr/>
        </p:nvSpPr>
        <p:spPr>
          <a:xfrm>
            <a:off x="9403069" y="3747012"/>
            <a:ext cx="2548785" cy="2677656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l-BE" sz="2800" b="1">
                <a:latin typeface="Lato" panose="020B0604020202020204" charset="0"/>
              </a:rPr>
              <a:t>MADOC </a:t>
            </a:r>
          </a:p>
          <a:p>
            <a:r>
              <a:rPr lang="nl-BE" sz="2800" b="1">
                <a:latin typeface="Lato" panose="020B0604020202020204" charset="0"/>
              </a:rPr>
              <a:t>as a </a:t>
            </a:r>
          </a:p>
          <a:p>
            <a:endParaRPr lang="nl-BE" sz="2800" b="1">
              <a:latin typeface="Lato" panose="020B0604020202020204" charset="0"/>
            </a:endParaRPr>
          </a:p>
          <a:p>
            <a:r>
              <a:rPr lang="nl-BE" sz="2800" b="1">
                <a:latin typeface="Lato" panose="020B0604020202020204" charset="0"/>
              </a:rPr>
              <a:t>LINGALA </a:t>
            </a:r>
          </a:p>
          <a:p>
            <a:r>
              <a:rPr lang="nl-BE" sz="2800" b="1">
                <a:latin typeface="Lato" panose="020B0604020202020204" charset="0"/>
              </a:rPr>
              <a:t>LEARNING</a:t>
            </a:r>
          </a:p>
          <a:p>
            <a:r>
              <a:rPr lang="nl-BE" sz="2800" b="1">
                <a:latin typeface="Lato" panose="020B0604020202020204" charset="0"/>
              </a:rPr>
              <a:t>DEVICE !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689D48E5-3075-42D7-B533-17F60C8B6D7B}"/>
              </a:ext>
            </a:extLst>
          </p:cNvPr>
          <p:cNvSpPr/>
          <p:nvPr/>
        </p:nvSpPr>
        <p:spPr>
          <a:xfrm>
            <a:off x="8682182" y="2355273"/>
            <a:ext cx="1182254" cy="443345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72433A6B-0426-470C-A062-99ABD8257C30}"/>
              </a:ext>
            </a:extLst>
          </p:cNvPr>
          <p:cNvCxnSpPr>
            <a:cxnSpLocks/>
          </p:cNvCxnSpPr>
          <p:nvPr/>
        </p:nvCxnSpPr>
        <p:spPr>
          <a:xfrm>
            <a:off x="8460509" y="682050"/>
            <a:ext cx="674255" cy="144231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222125" y="-31650"/>
            <a:ext cx="1172973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nl-BE"/>
              <a:t>6. WORKFLOW: dissemination – online and physical exhibition</a:t>
            </a:r>
            <a:endParaRPr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2B52EC42-7FF1-4C87-8D70-8B116128A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81" y="875794"/>
            <a:ext cx="12039719" cy="5608134"/>
          </a:xfrm>
          <a:prstGeom prst="rect">
            <a:avLst/>
          </a:prstGeom>
        </p:spPr>
      </p:pic>
      <p:sp>
        <p:nvSpPr>
          <p:cNvPr id="4" name="Rechthoek 3">
            <a:extLst>
              <a:ext uri="{FF2B5EF4-FFF2-40B4-BE49-F238E27FC236}">
                <a16:creationId xmlns:a16="http://schemas.microsoft.com/office/drawing/2014/main" id="{1B959B6A-5316-4FB9-99F0-C7FA894ADCB0}"/>
              </a:ext>
            </a:extLst>
          </p:cNvPr>
          <p:cNvSpPr/>
          <p:nvPr/>
        </p:nvSpPr>
        <p:spPr>
          <a:xfrm>
            <a:off x="618836" y="1847273"/>
            <a:ext cx="2346037" cy="701963"/>
          </a:xfrm>
          <a:prstGeom prst="rect">
            <a:avLst/>
          </a:prstGeom>
          <a:noFill/>
          <a:ln w="762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36706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222125" y="8890"/>
            <a:ext cx="102516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One piece of advice for TEACHERS implementing IIIF?</a:t>
            </a:r>
            <a:endParaRPr/>
          </a:p>
        </p:txBody>
      </p:sp>
      <p:sp>
        <p:nvSpPr>
          <p:cNvPr id="240" name="Google Shape;240;p30"/>
          <p:cNvSpPr txBox="1">
            <a:spLocks noGrp="1"/>
          </p:cNvSpPr>
          <p:nvPr>
            <p:ph type="body" idx="1"/>
          </p:nvPr>
        </p:nvSpPr>
        <p:spPr>
          <a:xfrm>
            <a:off x="222125" y="983550"/>
            <a:ext cx="11886748" cy="4890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565150" lvl="1" indent="0">
              <a:buSzPts val="1900"/>
              <a:buNone/>
            </a:pPr>
            <a:endParaRPr lang="en-US" sz="5400" b="1">
              <a:solidFill>
                <a:srgbClr val="FFFFFF"/>
              </a:solidFill>
              <a:highlight>
                <a:schemeClr val="accent2"/>
              </a:highlight>
            </a:endParaRPr>
          </a:p>
          <a:p>
            <a:pPr marL="107950" indent="0">
              <a:buSzPts val="1900"/>
              <a:buNone/>
            </a:pPr>
            <a:r>
              <a:rPr lang="en-US" sz="5800" b="1">
                <a:solidFill>
                  <a:srgbClr val="FFFFFF"/>
                </a:solidFill>
                <a:highlight>
                  <a:schemeClr val="accent2"/>
                </a:highlight>
              </a:rPr>
              <a:t> COLLABORATE WITH STUDENTS  </a:t>
            </a:r>
            <a:endParaRPr lang="en-US" sz="5800"/>
          </a:p>
          <a:p>
            <a:pPr marL="1022350" lvl="2" indent="0">
              <a:buSzPts val="1900"/>
              <a:buNone/>
            </a:pPr>
            <a:r>
              <a:rPr lang="en-US" sz="4000"/>
              <a:t>on a shared project and</a:t>
            </a:r>
            <a:br>
              <a:rPr lang="en-US" sz="4000"/>
            </a:br>
            <a:endParaRPr lang="en-US" sz="4000" b="1">
              <a:solidFill>
                <a:srgbClr val="FFFFFF"/>
              </a:solidFill>
              <a:highlight>
                <a:srgbClr val="F96459"/>
              </a:highlight>
            </a:endParaRPr>
          </a:p>
          <a:p>
            <a:pPr marL="107950" indent="0">
              <a:buSzPts val="1900"/>
              <a:buNone/>
            </a:pPr>
            <a:r>
              <a:rPr lang="en-US" sz="6000" b="1">
                <a:solidFill>
                  <a:srgbClr val="FFFFFF"/>
                </a:solidFill>
                <a:highlight>
                  <a:srgbClr val="F96459"/>
                </a:highlight>
              </a:rPr>
              <a:t> LET STUDENTS COLLABORATE </a:t>
            </a:r>
          </a:p>
        </p:txBody>
      </p:sp>
      <p:pic>
        <p:nvPicPr>
          <p:cNvPr id="5" name="Google Shape;118;p2" descr="IIIF Week 2020 - Digital scholarship blog">
            <a:extLst>
              <a:ext uri="{FF2B5EF4-FFF2-40B4-BE49-F238E27FC236}">
                <a16:creationId xmlns:a16="http://schemas.microsoft.com/office/drawing/2014/main" id="{0A0D2B46-B533-491C-B393-D3BB0D289C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55101" b="-1221"/>
          <a:stretch/>
        </p:blipFill>
        <p:spPr>
          <a:xfrm>
            <a:off x="10030691" y="276519"/>
            <a:ext cx="1819111" cy="15414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074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222124" y="-31650"/>
            <a:ext cx="11969875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i="1"/>
              <a:t>Crime scenes: interwar interiors in Belgium</a:t>
            </a:r>
            <a:endParaRPr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61A9D13-812B-4F6B-9965-7AA346AC5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3768" y="682050"/>
            <a:ext cx="3598231" cy="5866532"/>
          </a:xfrm>
        </p:spPr>
        <p:txBody>
          <a:bodyPr/>
          <a:lstStyle/>
          <a:p>
            <a:pPr marL="120650" indent="0">
              <a:buNone/>
            </a:pPr>
            <a:br>
              <a:rPr lang="nl-BE" sz="2000"/>
            </a:br>
            <a:endParaRPr lang="nl-BE" sz="2000"/>
          </a:p>
          <a:p>
            <a:pPr marL="120650" indent="0">
              <a:buNone/>
            </a:pPr>
            <a:r>
              <a:rPr lang="nl-BE" sz="2400"/>
              <a:t>MA student project</a:t>
            </a:r>
          </a:p>
          <a:p>
            <a:pPr marL="120650" indent="0">
              <a:buNone/>
            </a:pPr>
            <a:endParaRPr lang="nl-BE" sz="2400"/>
          </a:p>
          <a:p>
            <a:pPr marL="120650" indent="0">
              <a:buNone/>
            </a:pPr>
            <a:r>
              <a:rPr lang="nl-BE" sz="2400"/>
              <a:t>39 murder cases: court records</a:t>
            </a:r>
          </a:p>
          <a:p>
            <a:pPr marL="120650" indent="0">
              <a:buNone/>
            </a:pPr>
            <a:br>
              <a:rPr lang="nl-BE" sz="2400" b="1"/>
            </a:br>
            <a:r>
              <a:rPr lang="nl-BE" sz="3200" b="1"/>
              <a:t>Omeka S</a:t>
            </a:r>
            <a:br>
              <a:rPr lang="nl-BE" sz="2000"/>
            </a:br>
            <a:r>
              <a:rPr lang="nl-BE" sz="2000"/>
              <a:t>	</a:t>
            </a:r>
            <a:r>
              <a:rPr lang="nl-BE" sz="2400"/>
              <a:t>Collection</a:t>
            </a:r>
            <a:br>
              <a:rPr lang="nl-BE" sz="2400"/>
            </a:br>
            <a:r>
              <a:rPr lang="nl-BE" sz="2400"/>
              <a:t>	Exposition</a:t>
            </a:r>
          </a:p>
          <a:p>
            <a:pPr marL="120650" indent="0">
              <a:buNone/>
            </a:pPr>
            <a:r>
              <a:rPr lang="nl-BE" sz="2400"/>
              <a:t>	Universal Viewer</a:t>
            </a:r>
            <a:br>
              <a:rPr lang="nl-BE" sz="2400"/>
            </a:br>
            <a:r>
              <a:rPr lang="nl-BE" sz="2400"/>
              <a:t>	Tag system</a:t>
            </a:r>
            <a:br>
              <a:rPr lang="nl-BE" sz="1600"/>
            </a:br>
            <a:endParaRPr lang="nl-BE" sz="1600">
              <a:hlinkClick r:id="rId3"/>
            </a:endParaRPr>
          </a:p>
          <a:p>
            <a:pPr marL="120650" indent="0">
              <a:buNone/>
            </a:pPr>
            <a:r>
              <a:rPr lang="nl-BE" sz="1600">
                <a:hlinkClick r:id="rId3"/>
              </a:rPr>
              <a:t>https://www.omeka.ugent.be/</a:t>
            </a:r>
          </a:p>
          <a:p>
            <a:pPr marL="120650" indent="0">
              <a:buNone/>
            </a:pPr>
            <a:r>
              <a:rPr lang="nl-BE" sz="1600">
                <a:hlinkClick r:id="rId3"/>
              </a:rPr>
              <a:t>interieurdesign/s/plaatsdelict</a:t>
            </a:r>
            <a:r>
              <a:rPr lang="nl-BE" sz="1600"/>
              <a:t> 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8B337544-ECA3-4F0F-AEC8-686630405E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82050"/>
            <a:ext cx="8593769" cy="61422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222124" y="-31650"/>
            <a:ext cx="11969875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i="1"/>
              <a:t>Crime scenes: interwar interiors in Belgium</a:t>
            </a:r>
            <a:endParaRPr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61A9D13-812B-4F6B-9965-7AA346AC5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93" y="895926"/>
            <a:ext cx="6410036" cy="5181601"/>
          </a:xfrm>
        </p:spPr>
        <p:txBody>
          <a:bodyPr/>
          <a:lstStyle/>
          <a:p>
            <a:pPr marL="120650" indent="0">
              <a:buNone/>
            </a:pPr>
            <a:r>
              <a:rPr lang="nl-BE" sz="2400"/>
              <a:t>Digital storytelling with </a:t>
            </a:r>
            <a:r>
              <a:rPr lang="nl-BE" sz="2400" b="1"/>
              <a:t>Storiiies</a:t>
            </a:r>
            <a:r>
              <a:rPr lang="nl-BE" sz="2000"/>
              <a:t> (CogApp)</a:t>
            </a:r>
          </a:p>
          <a:p>
            <a:pPr marL="120650" indent="0">
              <a:buNone/>
            </a:pPr>
            <a:r>
              <a:rPr lang="nl-BE" sz="2400"/>
              <a:t>IIIF module </a:t>
            </a:r>
          </a:p>
          <a:p>
            <a:pPr marL="120650" indent="0">
              <a:buNone/>
            </a:pPr>
            <a:endParaRPr lang="nl-BE" sz="2000"/>
          </a:p>
          <a:p>
            <a:pPr marL="120650" indent="0">
              <a:buNone/>
            </a:pPr>
            <a:endParaRPr lang="nl-BE" sz="2000"/>
          </a:p>
          <a:p>
            <a:pPr marL="120650" indent="0">
              <a:buNone/>
            </a:pPr>
            <a:endParaRPr lang="nl-BE" sz="1600">
              <a:hlinkClick r:id="rId3"/>
            </a:endParaRPr>
          </a:p>
          <a:p>
            <a:pPr marL="120650" indent="0">
              <a:buNone/>
            </a:pPr>
            <a:endParaRPr lang="nl-BE" sz="1600">
              <a:hlinkClick r:id="rId3"/>
            </a:endParaRPr>
          </a:p>
          <a:p>
            <a:pPr marL="120650" indent="0">
              <a:buNone/>
            </a:pPr>
            <a:endParaRPr lang="nl-BE" sz="1600">
              <a:hlinkClick r:id="rId3"/>
            </a:endParaRPr>
          </a:p>
          <a:p>
            <a:pPr marL="120650" indent="0">
              <a:buNone/>
            </a:pPr>
            <a:endParaRPr lang="nl-BE" sz="1600">
              <a:hlinkClick r:id="rId3"/>
            </a:endParaRPr>
          </a:p>
          <a:p>
            <a:pPr marL="120650" indent="0">
              <a:buNone/>
            </a:pPr>
            <a:endParaRPr lang="nl-BE" sz="1600">
              <a:hlinkClick r:id="rId3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D9F4FB53-48B6-4C12-A821-F8A9D1B4E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69" y="1818628"/>
            <a:ext cx="6216560" cy="3994499"/>
          </a:xfrm>
          <a:prstGeom prst="rect">
            <a:avLst/>
          </a:prstGeom>
        </p:spPr>
      </p:pic>
      <p:sp>
        <p:nvSpPr>
          <p:cNvPr id="4" name="Rechthoek 3">
            <a:extLst>
              <a:ext uri="{FF2B5EF4-FFF2-40B4-BE49-F238E27FC236}">
                <a16:creationId xmlns:a16="http://schemas.microsoft.com/office/drawing/2014/main" id="{21177438-6633-4DC9-80C2-0675D565C7B7}"/>
              </a:ext>
            </a:extLst>
          </p:cNvPr>
          <p:cNvSpPr/>
          <p:nvPr/>
        </p:nvSpPr>
        <p:spPr>
          <a:xfrm>
            <a:off x="2059709" y="6027003"/>
            <a:ext cx="88484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650" indent="0">
              <a:buNone/>
            </a:pPr>
            <a:r>
              <a:rPr lang="nl-BE" sz="2400">
                <a:hlinkClick r:id="rId3"/>
              </a:rPr>
              <a:t>https://www.omeka.ugent.be/interieurdesign/s/plaatsdelict</a:t>
            </a:r>
            <a:r>
              <a:rPr lang="nl-BE" sz="2400"/>
              <a:t> 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F3E44594-1AAC-4787-BA67-8B1965E1C202}"/>
              </a:ext>
            </a:extLst>
          </p:cNvPr>
          <p:cNvSpPr txBox="1"/>
          <p:nvPr/>
        </p:nvSpPr>
        <p:spPr>
          <a:xfrm>
            <a:off x="6719680" y="988291"/>
            <a:ext cx="5315300" cy="1762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0">
              <a:buNone/>
            </a:pPr>
            <a:r>
              <a:rPr lang="nl-BE" sz="2400">
                <a:solidFill>
                  <a:schemeClr val="accent1"/>
                </a:solidFill>
                <a:latin typeface="Lato"/>
                <a:sym typeface="Lato"/>
              </a:rPr>
              <a:t>Image colorization with </a:t>
            </a:r>
            <a:r>
              <a:rPr lang="nl-BE" sz="2400" b="1">
                <a:solidFill>
                  <a:schemeClr val="accent1"/>
                </a:solidFill>
                <a:latin typeface="Lato"/>
                <a:sym typeface="Lato"/>
              </a:rPr>
              <a:t>DeOldify</a:t>
            </a:r>
            <a:r>
              <a:rPr lang="nl-BE" sz="2400">
                <a:solidFill>
                  <a:schemeClr val="accent1"/>
                </a:solidFill>
                <a:latin typeface="Lato"/>
                <a:sym typeface="Lato"/>
              </a:rPr>
              <a:t> (AI)</a:t>
            </a:r>
          </a:p>
          <a:p>
            <a:pPr marL="120650" indent="0">
              <a:buNone/>
            </a:pPr>
            <a:endParaRPr lang="nl-BE" sz="1600"/>
          </a:p>
          <a:p>
            <a:pPr marL="120650" indent="0">
              <a:buNone/>
            </a:pPr>
            <a:endParaRPr lang="nl-BE" sz="1600"/>
          </a:p>
          <a:p>
            <a:pPr marL="120650" indent="0">
              <a:buNone/>
            </a:pPr>
            <a:endParaRPr lang="nl-BE" sz="1050">
              <a:hlinkClick r:id="rId3"/>
            </a:endParaRPr>
          </a:p>
          <a:p>
            <a:pPr marL="120650" indent="0">
              <a:buNone/>
            </a:pPr>
            <a:endParaRPr lang="nl-BE" sz="1050">
              <a:hlinkClick r:id="rId3"/>
            </a:endParaRPr>
          </a:p>
          <a:p>
            <a:pPr marL="120650" indent="0">
              <a:buNone/>
            </a:pPr>
            <a:endParaRPr lang="nl-BE" sz="1050">
              <a:hlinkClick r:id="rId3"/>
            </a:endParaRPr>
          </a:p>
          <a:p>
            <a:pPr marL="120650" indent="0">
              <a:buNone/>
            </a:pPr>
            <a:endParaRPr lang="nl-BE" sz="1050">
              <a:hlinkClick r:id="rId3"/>
            </a:endParaRPr>
          </a:p>
          <a:p>
            <a:pPr marL="120650" indent="0">
              <a:buNone/>
            </a:pPr>
            <a:endParaRPr lang="nl-BE" sz="1050">
              <a:hlinkClick r:id="rId3"/>
            </a:endParaRP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C56E6656-75D8-4483-8456-292D1DFDC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8905" y="2004291"/>
            <a:ext cx="5187778" cy="353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839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222125" y="-31650"/>
            <a:ext cx="102516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Congo comics – Papa Mfumu’eto</a:t>
            </a:r>
            <a:endParaRPr/>
          </a:p>
        </p:txBody>
      </p:sp>
      <p:sp>
        <p:nvSpPr>
          <p:cNvPr id="124" name="Google Shape;124;p18"/>
          <p:cNvSpPr txBox="1"/>
          <p:nvPr/>
        </p:nvSpPr>
        <p:spPr>
          <a:xfrm>
            <a:off x="222125" y="953499"/>
            <a:ext cx="7333220" cy="281493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144000" tIns="144000" rIns="144000" bIns="1440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sz="2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Papa Mfumu’eto </a:t>
            </a:r>
            <a:r>
              <a:rPr lang="nl-BE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(°1963, Congo DRC)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BE" sz="2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Comic collection  </a:t>
            </a:r>
            <a:r>
              <a:rPr lang="nl-BE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(1980s-2000s)</a:t>
            </a:r>
          </a:p>
          <a:p>
            <a:pPr marL="342900" lvl="6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BE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&gt; </a:t>
            </a:r>
            <a:r>
              <a:rPr lang="nl-BE" sz="2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300 comics </a:t>
            </a:r>
            <a:r>
              <a:rPr lang="nl-BE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(daily life and politics)</a:t>
            </a:r>
          </a:p>
          <a:p>
            <a:pPr marL="342900" lvl="6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BE" sz="2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Lingala and French</a:t>
            </a:r>
          </a:p>
        </p:txBody>
      </p:sp>
      <p:sp>
        <p:nvSpPr>
          <p:cNvPr id="12" name="Google Shape;124;p18">
            <a:extLst>
              <a:ext uri="{FF2B5EF4-FFF2-40B4-BE49-F238E27FC236}">
                <a16:creationId xmlns:a16="http://schemas.microsoft.com/office/drawing/2014/main" id="{D7BFC7F7-BC23-4B5D-A4EE-06A6D9B8DA3D}"/>
              </a:ext>
            </a:extLst>
          </p:cNvPr>
          <p:cNvSpPr txBox="1"/>
          <p:nvPr/>
        </p:nvSpPr>
        <p:spPr>
          <a:xfrm>
            <a:off x="222125" y="3971635"/>
            <a:ext cx="4266748" cy="2735696"/>
          </a:xfrm>
          <a:prstGeom prst="rect">
            <a:avLst/>
          </a:prstGeom>
          <a:solidFill>
            <a:srgbClr val="F96459"/>
          </a:solidFill>
          <a:ln>
            <a:noFill/>
          </a:ln>
        </p:spPr>
        <p:txBody>
          <a:bodyPr spcFirstLastPara="1" wrap="square" lIns="144000" tIns="144000" rIns="144000" bIns="1440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sz="2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Transcribe &amp; translate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sz="2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Annotate </a:t>
            </a:r>
            <a:endParaRPr lang="nl-BE" sz="2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sz="2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Showcase</a:t>
            </a:r>
            <a:endParaRPr lang="nl-BE" sz="20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sz="2800" b="1">
                <a:solidFill>
                  <a:srgbClr val="FFFFFF"/>
                </a:solidFill>
                <a:latin typeface="Lato"/>
                <a:sym typeface="Lato"/>
              </a:rPr>
              <a:t>Physical exhibition</a:t>
            </a:r>
            <a:endParaRPr sz="2800" b="1">
              <a:solidFill>
                <a:srgbClr val="FFFFFF"/>
              </a:solidFill>
              <a:latin typeface="Lato"/>
              <a:sym typeface="Lato"/>
            </a:endParaRP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139C6098-4A1F-406C-A88B-54161C54C0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" t="13346" r="2206" b="7277"/>
          <a:stretch/>
        </p:blipFill>
        <p:spPr>
          <a:xfrm rot="5400000">
            <a:off x="6613631" y="1177692"/>
            <a:ext cx="6287758" cy="3932373"/>
          </a:xfrm>
          <a:prstGeom prst="rect">
            <a:avLst/>
          </a:prstGeom>
        </p:spPr>
      </p:pic>
      <p:sp>
        <p:nvSpPr>
          <p:cNvPr id="14" name="Google Shape;124;p18">
            <a:extLst>
              <a:ext uri="{FF2B5EF4-FFF2-40B4-BE49-F238E27FC236}">
                <a16:creationId xmlns:a16="http://schemas.microsoft.com/office/drawing/2014/main" id="{004019B9-8A58-455B-ACA6-D804C9BD190A}"/>
              </a:ext>
            </a:extLst>
          </p:cNvPr>
          <p:cNvSpPr txBox="1"/>
          <p:nvPr/>
        </p:nvSpPr>
        <p:spPr>
          <a:xfrm>
            <a:off x="4724852" y="3971635"/>
            <a:ext cx="2848965" cy="273569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144000" tIns="144000" rIns="144000" bIns="1440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sz="2800" b="1">
                <a:solidFill>
                  <a:srgbClr val="FFFFFF"/>
                </a:solidFill>
                <a:latin typeface="Lato"/>
                <a:sym typeface="Lato"/>
              </a:rPr>
              <a:t>Student project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sz="2800" b="1" i="1">
                <a:solidFill>
                  <a:srgbClr val="FFFFFF"/>
                </a:solidFill>
                <a:latin typeface="Lato"/>
                <a:sym typeface="Lato"/>
              </a:rPr>
              <a:t>Lingala </a:t>
            </a:r>
            <a:r>
              <a:rPr lang="nl-BE" sz="2800" b="1">
                <a:solidFill>
                  <a:srgbClr val="FFFFFF"/>
                </a:solidFill>
                <a:latin typeface="Lato"/>
                <a:sym typeface="Lato"/>
              </a:rPr>
              <a:t>learning</a:t>
            </a:r>
            <a:endParaRPr sz="2800" b="1">
              <a:solidFill>
                <a:srgbClr val="FFFFFF"/>
              </a:solidFill>
              <a:latin typeface="Lato"/>
              <a:sym typeface="Lato"/>
            </a:endParaRP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D7BF7AD7-5DC1-4995-AF74-03483D012373}"/>
              </a:ext>
            </a:extLst>
          </p:cNvPr>
          <p:cNvSpPr/>
          <p:nvPr/>
        </p:nvSpPr>
        <p:spPr>
          <a:xfrm>
            <a:off x="7791323" y="6334780"/>
            <a:ext cx="411755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>
                <a:hlinkClick r:id="rId4"/>
              </a:rPr>
              <a:t>https://www.ghentcdh.ugent.be/projects/</a:t>
            </a:r>
          </a:p>
          <a:p>
            <a:r>
              <a:rPr lang="nl-BE">
                <a:hlinkClick r:id="rId4"/>
              </a:rPr>
              <a:t>papa-mfumueto-comics-project</a:t>
            </a:r>
            <a:endParaRPr lang="nl-BE"/>
          </a:p>
          <a:p>
            <a:endParaRPr lang="nl-B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222125" y="-31650"/>
            <a:ext cx="102516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MADOC 2.0 – IIIF transcription and annotation platform</a:t>
            </a:r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body" idx="1"/>
          </p:nvPr>
        </p:nvSpPr>
        <p:spPr>
          <a:xfrm>
            <a:off x="448014" y="944064"/>
            <a:ext cx="7809295" cy="577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07950" lvl="0" indent="0" algn="l" rtl="0"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nl-BE" sz="2400"/>
              <a:t>Open Source</a:t>
            </a:r>
            <a:endParaRPr sz="2400"/>
          </a:p>
          <a:p>
            <a:pPr marL="107950" lvl="0" indent="0" algn="l" rtl="0">
              <a:spcBef>
                <a:spcPts val="2100"/>
              </a:spcBef>
              <a:spcAft>
                <a:spcPts val="0"/>
              </a:spcAft>
              <a:buSzPts val="1900"/>
              <a:buNone/>
            </a:pPr>
            <a:r>
              <a:rPr lang="nl-BE" sz="2400"/>
              <a:t>Import and (re)organize IIIF manifests in collections</a:t>
            </a:r>
            <a:endParaRPr sz="2400"/>
          </a:p>
          <a:p>
            <a:pPr marL="107950" lvl="0" indent="0" algn="l" rtl="0">
              <a:spcBef>
                <a:spcPts val="0"/>
              </a:spcBef>
              <a:spcAft>
                <a:spcPts val="0"/>
              </a:spcAft>
              <a:buSzPts val="1900"/>
              <a:buNone/>
            </a:pPr>
            <a:br>
              <a:rPr lang="nl-BE" sz="1900"/>
            </a:br>
            <a:endParaRPr sz="1900"/>
          </a:p>
          <a:p>
            <a:pPr marL="107950" lvl="0" indent="0">
              <a:buSzPts val="1900"/>
              <a:buNone/>
            </a:pPr>
            <a:r>
              <a:rPr lang="nl-BE" sz="3600" b="1">
                <a:solidFill>
                  <a:srgbClr val="FFFFFF"/>
                </a:solidFill>
                <a:highlight>
                  <a:schemeClr val="accent2"/>
                </a:highlight>
              </a:rPr>
              <a:t>ENRICHMENT </a:t>
            </a:r>
          </a:p>
          <a:p>
            <a:pPr marL="565150" lvl="1" indent="0">
              <a:buSzPts val="1900"/>
              <a:buNone/>
            </a:pPr>
            <a:r>
              <a:rPr lang="en-US" sz="2200"/>
              <a:t>Metadata, Transcriptions, Translations, Named entities, Tags, External vocabularies</a:t>
            </a:r>
          </a:p>
          <a:p>
            <a:pPr marL="0" lvl="0" indent="0">
              <a:buNone/>
            </a:pPr>
            <a:endParaRPr lang="nl-BE" sz="1900" b="1">
              <a:solidFill>
                <a:srgbClr val="FFFFFF"/>
              </a:solidFill>
              <a:highlight>
                <a:srgbClr val="93C47D"/>
              </a:highlight>
            </a:endParaRPr>
          </a:p>
          <a:p>
            <a:pPr marL="107950" lvl="0" indent="0" algn="l" rtl="0"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nl-BE" sz="2400" b="1">
                <a:solidFill>
                  <a:srgbClr val="FFFFFF"/>
                </a:solidFill>
                <a:highlight>
                  <a:srgbClr val="93C47D"/>
                </a:highlight>
              </a:rPr>
              <a:t> </a:t>
            </a:r>
            <a:r>
              <a:rPr lang="nl-BE" sz="3600" b="1">
                <a:solidFill>
                  <a:srgbClr val="FFFFFF"/>
                </a:solidFill>
                <a:highlight>
                  <a:srgbClr val="93C47D"/>
                </a:highlight>
              </a:rPr>
              <a:t>CROWDSOURCE  </a:t>
            </a:r>
            <a:endParaRPr sz="36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endParaRPr lang="nl-BE" sz="2400" b="1">
              <a:solidFill>
                <a:srgbClr val="FFFFFF"/>
              </a:solidFill>
              <a:highlight>
                <a:srgbClr val="F1C232"/>
              </a:highlight>
            </a:endParaRPr>
          </a:p>
          <a:p>
            <a:pPr marL="107950" lvl="0" indent="0" algn="l" rtl="0"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nl-BE" sz="3600" b="1">
                <a:solidFill>
                  <a:srgbClr val="FFFFFF"/>
                </a:solidFill>
                <a:highlight>
                  <a:srgbClr val="F1C232"/>
                </a:highlight>
              </a:rPr>
              <a:t> SHOWCASE </a:t>
            </a:r>
            <a:r>
              <a:rPr lang="nl-BE" sz="3600" b="1">
                <a:solidFill>
                  <a:srgbClr val="FFFFFF"/>
                </a:solidFill>
              </a:rPr>
              <a:t>.</a:t>
            </a:r>
            <a:endParaRPr sz="3600" b="1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oogle Shape;118;p2" descr="IIIF Week 2020 - Digital scholarship blog">
            <a:extLst>
              <a:ext uri="{FF2B5EF4-FFF2-40B4-BE49-F238E27FC236}">
                <a16:creationId xmlns:a16="http://schemas.microsoft.com/office/drawing/2014/main" id="{8F0C26B6-363F-4F10-A230-4967BF7F113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42386" y="4703379"/>
            <a:ext cx="3311186" cy="1284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05;p16">
            <a:extLst>
              <a:ext uri="{FF2B5EF4-FFF2-40B4-BE49-F238E27FC236}">
                <a16:creationId xmlns:a16="http://schemas.microsoft.com/office/drawing/2014/main" id="{FD9F28B1-5760-479C-B06E-499F58F88C9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1818" y="944064"/>
            <a:ext cx="3671754" cy="1517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08;p16">
            <a:extLst>
              <a:ext uri="{FF2B5EF4-FFF2-40B4-BE49-F238E27FC236}">
                <a16:creationId xmlns:a16="http://schemas.microsoft.com/office/drawing/2014/main" id="{9912C699-B191-4CD3-83EB-CD8DB2700AD6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49847" y="2956247"/>
            <a:ext cx="3496263" cy="9455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6612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>
            <a:spLocks noGrp="1"/>
          </p:cNvSpPr>
          <p:nvPr>
            <p:ph type="title"/>
          </p:nvPr>
        </p:nvSpPr>
        <p:spPr>
          <a:xfrm>
            <a:off x="323725" y="-9883"/>
            <a:ext cx="102516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1. WORKFLOW: collection in IIIF, shared metadata model </a:t>
            </a:r>
            <a:endParaRPr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82527E2-03A8-478A-B795-3842ADB6C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44" y="784763"/>
            <a:ext cx="3893963" cy="5288474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C6BFC7E6-4E5B-45BE-B80A-5A1F65C82B60}"/>
              </a:ext>
            </a:extLst>
          </p:cNvPr>
          <p:cNvSpPr txBox="1"/>
          <p:nvPr/>
        </p:nvSpPr>
        <p:spPr>
          <a:xfrm>
            <a:off x="678034" y="6235130"/>
            <a:ext cx="3339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/>
              <a:t>University of Florida 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BD8FC798-65FB-4B94-86B8-147AD95CF9D4}"/>
              </a:ext>
            </a:extLst>
          </p:cNvPr>
          <p:cNvSpPr txBox="1"/>
          <p:nvPr/>
        </p:nvSpPr>
        <p:spPr>
          <a:xfrm>
            <a:off x="8826201" y="6235129"/>
            <a:ext cx="2794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/>
              <a:t>Ghent University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0B0D5E6-8889-4571-9698-A92C005205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6657" y="784763"/>
            <a:ext cx="3844990" cy="5288474"/>
          </a:xfrm>
          <a:prstGeom prst="rect">
            <a:avLst/>
          </a:prstGeom>
        </p:spPr>
      </p:pic>
      <p:sp>
        <p:nvSpPr>
          <p:cNvPr id="13" name="Tekstvak 12">
            <a:extLst>
              <a:ext uri="{FF2B5EF4-FFF2-40B4-BE49-F238E27FC236}">
                <a16:creationId xmlns:a16="http://schemas.microsoft.com/office/drawing/2014/main" id="{E898E71C-B17F-4C3E-929F-86E64816262B}"/>
              </a:ext>
            </a:extLst>
          </p:cNvPr>
          <p:cNvSpPr txBox="1"/>
          <p:nvPr/>
        </p:nvSpPr>
        <p:spPr>
          <a:xfrm>
            <a:off x="4466657" y="6235130"/>
            <a:ext cx="3893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/>
              <a:t>Pigozzi private collection</a:t>
            </a:r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C307BF96-61D3-43F2-B8BA-ACEAA313B1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59" t="5558" r="13265" b="2458"/>
          <a:stretch/>
        </p:blipFill>
        <p:spPr>
          <a:xfrm>
            <a:off x="8508401" y="773646"/>
            <a:ext cx="3461925" cy="52628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222124" y="-31650"/>
            <a:ext cx="11877511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2. WORKFLOW: collections &amp; projects (per comic)</a:t>
            </a:r>
            <a:endParaRPr/>
          </a:p>
        </p:txBody>
      </p:sp>
      <p:pic>
        <p:nvPicPr>
          <p:cNvPr id="7" name="Google Shape;203;p27">
            <a:extLst>
              <a:ext uri="{FF2B5EF4-FFF2-40B4-BE49-F238E27FC236}">
                <a16:creationId xmlns:a16="http://schemas.microsoft.com/office/drawing/2014/main" id="{81996EED-87EC-408B-AE45-5B4D531D055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509" y="907255"/>
            <a:ext cx="10002982" cy="561361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>
            <a:spLocks noGrp="1"/>
          </p:cNvSpPr>
          <p:nvPr>
            <p:ph type="title"/>
          </p:nvPr>
        </p:nvSpPr>
        <p:spPr>
          <a:xfrm>
            <a:off x="222124" y="-31650"/>
            <a:ext cx="11609657" cy="7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nl-BE"/>
              <a:t>3. WORKFLOW: pre-segmentation of canvases (admin-teacher) </a:t>
            </a:r>
            <a:endParaRPr/>
          </a:p>
        </p:txBody>
      </p:sp>
      <p:pic>
        <p:nvPicPr>
          <p:cNvPr id="195" name="Google Shape;195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9350" y="841302"/>
            <a:ext cx="9124375" cy="57993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>
            <a:spLocks noGrp="1"/>
          </p:cNvSpPr>
          <p:nvPr>
            <p:ph type="title"/>
          </p:nvPr>
        </p:nvSpPr>
        <p:spPr>
          <a:xfrm>
            <a:off x="222125" y="-31650"/>
            <a:ext cx="1178345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4. WORKFLOW: capture model &amp; enrichment (students of Lingala)</a:t>
            </a:r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59976"/>
            <a:ext cx="12192000" cy="540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36150" y="4006325"/>
            <a:ext cx="3169425" cy="131937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66" name="Google Shape;166;p22"/>
          <p:cNvCxnSpPr/>
          <p:nvPr/>
        </p:nvCxnSpPr>
        <p:spPr>
          <a:xfrm>
            <a:off x="10293675" y="2966250"/>
            <a:ext cx="26700" cy="9255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351</Words>
  <Application>Microsoft Office PowerPoint</Application>
  <PresentationFormat>Widescreen</PresentationFormat>
  <Paragraphs>84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Lato</vt:lpstr>
      <vt:lpstr>Arial</vt:lpstr>
      <vt:lpstr>Raleway</vt:lpstr>
      <vt:lpstr>Calibri</vt:lpstr>
      <vt:lpstr>Streamline</vt:lpstr>
      <vt:lpstr>MADOC  - Transcription and annotation platform </vt:lpstr>
      <vt:lpstr>Crime scenes: interwar interiors in Belgium</vt:lpstr>
      <vt:lpstr>Crime scenes: interwar interiors in Belgium</vt:lpstr>
      <vt:lpstr>Congo comics – Papa Mfumu’eto</vt:lpstr>
      <vt:lpstr>MADOC 2.0 – IIIF transcription and annotation platform</vt:lpstr>
      <vt:lpstr>1. WORKFLOW: collection in IIIF, shared metadata model </vt:lpstr>
      <vt:lpstr>2. WORKFLOW: collections &amp; projects (per comic)</vt:lpstr>
      <vt:lpstr>3. WORKFLOW: pre-segmentation of canvases (admin-teacher) </vt:lpstr>
      <vt:lpstr>4. WORKFLOW: capture model &amp; enrichment (students of Lingala)</vt:lpstr>
      <vt:lpstr>5. WORKFLOW: review, correct, merge, approve (teacher-admin)</vt:lpstr>
      <vt:lpstr>6. WORKFLOW: dissemination – online and physical exhibition</vt:lpstr>
      <vt:lpstr>One piece of advice for TEACHERS implementing IIIF?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MADOC IIIF transcriptie- en annotatieplatform</dc:title>
  <dc:creator>Anne McLaughlin</dc:creator>
  <cp:lastModifiedBy>Anne McLaughlin</cp:lastModifiedBy>
  <cp:revision>12</cp:revision>
  <dcterms:modified xsi:type="dcterms:W3CDTF">2021-07-09T20:41:24Z</dcterms:modified>
</cp:coreProperties>
</file>